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9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5.jpg" ContentType="image/jpg"/>
  <Override PartName="/ppt/media/image26.jpg" ContentType="image/jpg"/>
  <Override PartName="/ppt/media/image30.jpg" ContentType="image/jpg"/>
  <Override PartName="/ppt/media/image31.jpg" ContentType="image/jp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4.jpg" ContentType="image/jpg"/>
  <Override PartName="/ppt/media/image45.jpg" ContentType="image/jpg"/>
  <Override PartName="/ppt/media/image46.jpg" ContentType="image/jpg"/>
  <Override PartName="/ppt/media/image48.jpg" ContentType="image/jpg"/>
  <Override PartName="/ppt/media/image49.jpg" ContentType="image/jpg"/>
  <Override PartName="/ppt/media/image51.jpg" ContentType="image/jpg"/>
  <Override PartName="/ppt/media/image52.jpg" ContentType="image/jpg"/>
  <Override PartName="/ppt/media/image53.jpg" ContentType="image/jpg"/>
  <Override PartName="/ppt/notesSlides/notesSlide18.xml" ContentType="application/vnd.openxmlformats-officedocument.presentationml.notesSlide+xml"/>
  <Override PartName="/ppt/media/image5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6"/>
  </p:notesMasterIdLst>
  <p:sldIdLst>
    <p:sldId id="256" r:id="rId2"/>
    <p:sldId id="257" r:id="rId3"/>
    <p:sldId id="339" r:id="rId4"/>
    <p:sldId id="330" r:id="rId5"/>
    <p:sldId id="331" r:id="rId6"/>
    <p:sldId id="332" r:id="rId7"/>
    <p:sldId id="269" r:id="rId8"/>
    <p:sldId id="333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302" r:id="rId17"/>
    <p:sldId id="303" r:id="rId18"/>
    <p:sldId id="304" r:id="rId19"/>
    <p:sldId id="306" r:id="rId20"/>
    <p:sldId id="307" r:id="rId21"/>
    <p:sldId id="308" r:id="rId22"/>
    <p:sldId id="309" r:id="rId23"/>
    <p:sldId id="311" r:id="rId24"/>
    <p:sldId id="310" r:id="rId25"/>
    <p:sldId id="312" r:id="rId26"/>
    <p:sldId id="313" r:id="rId27"/>
    <p:sldId id="314" r:id="rId28"/>
    <p:sldId id="315" r:id="rId29"/>
    <p:sldId id="316" r:id="rId30"/>
    <p:sldId id="317" r:id="rId31"/>
    <p:sldId id="322" r:id="rId32"/>
    <p:sldId id="318" r:id="rId33"/>
    <p:sldId id="323" r:id="rId34"/>
    <p:sldId id="319" r:id="rId35"/>
    <p:sldId id="324" r:id="rId36"/>
    <p:sldId id="320" r:id="rId37"/>
    <p:sldId id="287" r:id="rId38"/>
    <p:sldId id="288" r:id="rId39"/>
    <p:sldId id="334" r:id="rId40"/>
    <p:sldId id="262" r:id="rId41"/>
    <p:sldId id="263" r:id="rId42"/>
    <p:sldId id="264" r:id="rId43"/>
    <p:sldId id="265" r:id="rId44"/>
    <p:sldId id="266" r:id="rId45"/>
    <p:sldId id="291" r:id="rId46"/>
    <p:sldId id="267" r:id="rId47"/>
    <p:sldId id="268" r:id="rId48"/>
    <p:sldId id="292" r:id="rId49"/>
    <p:sldId id="335" r:id="rId50"/>
    <p:sldId id="270" r:id="rId51"/>
    <p:sldId id="336" r:id="rId52"/>
    <p:sldId id="337" r:id="rId53"/>
    <p:sldId id="293" r:id="rId54"/>
    <p:sldId id="33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/>
    <p:restoredTop sz="86122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91E88-276F-A443-B3A6-F8B763DB4F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37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7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33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StackOverflow: http://i.stack.imgur.com/hbO8v.jpg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235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onisbeautiful.net/visualizations/global-food-supply-where-does-all-the-worlds-food-g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Visualization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4300" y="2054767"/>
            <a:ext cx="3193472" cy="244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Visualization (def.)</a:t>
            </a:r>
            <a:endParaRPr dirty="0"/>
          </a:p>
        </p:txBody>
      </p:sp>
      <p:sp>
        <p:nvSpPr>
          <p:cNvPr id="245" name="Google Shape;245;p29" descr="http://b-i.forbesimg.com/louiscolumbus/files/2013/10/Analytics.png"/>
          <p:cNvSpPr/>
          <p:nvPr/>
        </p:nvSpPr>
        <p:spPr>
          <a:xfrm>
            <a:off x="1679576" y="-2041525"/>
            <a:ext cx="5838825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endParaRPr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29" descr="Analytics.png"/>
          <p:cNvPicPr preferRelativeResize="0"/>
          <p:nvPr/>
        </p:nvPicPr>
        <p:blipFill rotWithShape="1">
          <a:blip r:embed="rId3">
            <a:alphaModFix/>
          </a:blip>
          <a:srcRect l="26471"/>
          <a:stretch/>
        </p:blipFill>
        <p:spPr>
          <a:xfrm>
            <a:off x="6546272" y="1596517"/>
            <a:ext cx="5145982" cy="3785616"/>
          </a:xfrm>
          <a:prstGeom prst="rect">
            <a:avLst/>
          </a:prstGeom>
          <a:noFill/>
          <a:ln w="9525" cap="flat" cmpd="sng">
            <a:solidFill>
              <a:srgbClr val="00539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29"/>
          <p:cNvSpPr txBox="1"/>
          <p:nvPr/>
        </p:nvSpPr>
        <p:spPr>
          <a:xfrm>
            <a:off x="3422072" y="2282317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292934"/>
              </a:buClr>
            </a:pP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Visual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-US" sz="2800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of data that reinforce human </a:t>
            </a:r>
            <a:r>
              <a:rPr lang="en-US" sz="2800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cognition</a:t>
            </a: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235527" y="2424544"/>
            <a:ext cx="2923309" cy="220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Wait… what is “data”?</a:t>
            </a:r>
            <a:endParaRPr dirty="0"/>
          </a:p>
        </p:txBody>
      </p:sp>
      <p:pic>
        <p:nvPicPr>
          <p:cNvPr id="253" name="Google Shape;253;p30" descr="Screen Shot 2015-09-14 at 2.02.42 PM.png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-9826" b="-9826"/>
          <a:stretch/>
        </p:blipFill>
        <p:spPr>
          <a:xfrm>
            <a:off x="3532909" y="872836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  <p:sp>
        <p:nvSpPr>
          <p:cNvPr id="259" name="Google Shape;259;p31"/>
          <p:cNvSpPr txBox="1">
            <a:spLocks noGrp="1"/>
          </p:cNvSpPr>
          <p:nvPr>
            <p:ph idx="1"/>
          </p:nvPr>
        </p:nvSpPr>
        <p:spPr>
          <a:xfrm>
            <a:off x="3546769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Data is a set of </a:t>
            </a:r>
            <a:r>
              <a:rPr lang="en-US" sz="2400" i="1" dirty="0"/>
              <a:t>variables</a:t>
            </a:r>
            <a:r>
              <a:rPr lang="en-US" sz="2400" dirty="0"/>
              <a:t> that capture various aspects of the world: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  <a:p>
            <a:pPr marL="0" indent="0">
              <a:buNone/>
            </a:pPr>
            <a:endParaRPr sz="2400" dirty="0"/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l="4095" r="4740"/>
          <a:stretch/>
        </p:blipFill>
        <p:spPr>
          <a:xfrm>
            <a:off x="4842169" y="1992867"/>
            <a:ext cx="5334000" cy="29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5295920" y="5070762"/>
            <a:ext cx="20170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rates,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7140588" y="5070762"/>
            <a:ext cx="30662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numbers,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6003477" y="5451762"/>
            <a:ext cx="32201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 vs. 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t="16044" b="10517"/>
          <a:stretch/>
        </p:blipFill>
        <p:spPr>
          <a:xfrm>
            <a:off x="4739090" y="2022762"/>
            <a:ext cx="5340096" cy="2929227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71" name="Google Shape;271;p32"/>
          <p:cNvSpPr txBox="1">
            <a:spLocks noGrp="1"/>
          </p:cNvSpPr>
          <p:nvPr>
            <p:ph idx="1"/>
          </p:nvPr>
        </p:nvSpPr>
        <p:spPr>
          <a:xfrm>
            <a:off x="3449786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72" name="Google Shape;272;p32"/>
          <p:cNvSpPr txBox="1"/>
          <p:nvPr/>
        </p:nvSpPr>
        <p:spPr>
          <a:xfrm>
            <a:off x="4781264" y="5070762"/>
            <a:ext cx="26309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$46,288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166614" y="5070762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2,563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6590726" y="5451762"/>
            <a:ext cx="18517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private,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3556158-7149-57FB-3BBD-43891E106C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Data: a definition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17462"/>
          <a:stretch/>
        </p:blipFill>
        <p:spPr>
          <a:xfrm>
            <a:off x="4759041" y="1981196"/>
            <a:ext cx="5334000" cy="293268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81" name="Google Shape;281;p33"/>
          <p:cNvSpPr txBox="1">
            <a:spLocks noGrp="1"/>
          </p:cNvSpPr>
          <p:nvPr>
            <p:ph idx="1"/>
          </p:nvPr>
        </p:nvSpPr>
        <p:spPr>
          <a:xfrm>
            <a:off x="3463641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 dataset also contains a set of </a:t>
            </a:r>
            <a:r>
              <a:rPr lang="en-US" sz="2400" i="1" dirty="0"/>
              <a:t>observations</a:t>
            </a:r>
            <a:r>
              <a:rPr lang="en-US" sz="2400" dirty="0"/>
              <a:t> (also called </a:t>
            </a:r>
            <a:r>
              <a:rPr lang="en-US" sz="2400" i="1" dirty="0"/>
              <a:t>records)</a:t>
            </a:r>
            <a:r>
              <a:rPr lang="en-US" sz="2400" dirty="0"/>
              <a:t> over these variables. For example:</a:t>
            </a:r>
            <a:endParaRPr sz="2400" dirty="0"/>
          </a:p>
          <a:p>
            <a:pPr marL="182880" indent="-53339">
              <a:buNone/>
            </a:pPr>
            <a:endParaRPr sz="2400" dirty="0"/>
          </a:p>
        </p:txBody>
      </p:sp>
      <p:sp>
        <p:nvSpPr>
          <p:cNvPr id="283" name="Google Shape;283;p33"/>
          <p:cNvSpPr txBox="1"/>
          <p:nvPr/>
        </p:nvSpPr>
        <p:spPr>
          <a:xfrm>
            <a:off x="4806539" y="5029197"/>
            <a:ext cx="26080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= $16,115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256669" y="5029197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28,635</a:t>
            </a: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6664394" y="5410197"/>
            <a:ext cx="1732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sz="2400" i="1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public, etc.</a:t>
            </a:r>
            <a:endParaRPr sz="2400" i="1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4841" y="4038597"/>
            <a:ext cx="723900" cy="767425"/>
          </a:xfrm>
          <a:prstGeom prst="rect">
            <a:avLst/>
          </a:prstGeom>
          <a:noFill/>
          <a:ln w="38100" cap="sq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" name="Google Shape;258;p31">
            <a:extLst>
              <a:ext uri="{FF2B5EF4-FFF2-40B4-BE49-F238E27FC236}">
                <a16:creationId xmlns:a16="http://schemas.microsoft.com/office/drawing/2014/main" id="{15CE0B83-7082-99D1-E538-950F6C1B1552}"/>
              </a:ext>
            </a:extLst>
          </p:cNvPr>
          <p:cNvSpPr txBox="1">
            <a:spLocks/>
          </p:cNvSpPr>
          <p:nvPr/>
        </p:nvSpPr>
        <p:spPr>
          <a:xfrm>
            <a:off x="79669" y="2080918"/>
            <a:ext cx="3162300" cy="25880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Data: a definition</a:t>
            </a:r>
            <a:endParaRPr lang="en-US" dirty="0"/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110838" y="2572114"/>
            <a:ext cx="3131126" cy="1792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One way to think about this:</a:t>
            </a:r>
            <a:endParaRPr dirty="0"/>
          </a:p>
        </p:txBody>
      </p:sp>
      <p:graphicFrame>
        <p:nvGraphicFramePr>
          <p:cNvPr id="292" name="Google Shape;292;p34"/>
          <p:cNvGraphicFramePr/>
          <p:nvPr/>
        </p:nvGraphicFramePr>
        <p:xfrm>
          <a:off x="4225638" y="1406234"/>
          <a:ext cx="7162825" cy="4312960"/>
        </p:xfrm>
        <a:graphic>
          <a:graphicData uri="http://schemas.openxmlformats.org/drawingml/2006/table">
            <a:tbl>
              <a:tblPr firstRow="1" bandRow="1" bandCol="1">
                <a:noFill/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Tuition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Enrollment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 vs. 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Smith 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$46,288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2,563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UMass Amherst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$16,115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28,635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8EC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Hampshire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$48,065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1,400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Mount Holyoke College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$43,886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2,189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Amherst College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$50,562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1,792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⋮</a:t>
                      </a:r>
                      <a:endParaRPr sz="3200"/>
                    </a:p>
                  </a:txBody>
                  <a:tcPr marL="91450" marR="91450" marT="45725" marB="45725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>
                    <a:solidFill>
                      <a:srgbClr val="E9E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3" name="Google Shape;293;p34"/>
          <p:cNvGrpSpPr/>
          <p:nvPr/>
        </p:nvGrpSpPr>
        <p:grpSpPr>
          <a:xfrm>
            <a:off x="6511638" y="967322"/>
            <a:ext cx="4343400" cy="362712"/>
            <a:chOff x="3352800" y="1161288"/>
            <a:chExt cx="4343400" cy="362712"/>
          </a:xfrm>
        </p:grpSpPr>
        <p:sp>
          <p:nvSpPr>
            <p:cNvPr id="294" name="Google Shape;294;p34"/>
            <p:cNvSpPr/>
            <p:nvPr/>
          </p:nvSpPr>
          <p:spPr>
            <a:xfrm rot="-5400000">
              <a:off x="5448300" y="-723900"/>
              <a:ext cx="152400" cy="43434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4"/>
          <p:cNvGrpSpPr/>
          <p:nvPr/>
        </p:nvGrpSpPr>
        <p:grpSpPr>
          <a:xfrm rot="-5400000">
            <a:off x="2206338" y="3577934"/>
            <a:ext cx="3429000" cy="609600"/>
            <a:chOff x="3962400" y="1237488"/>
            <a:chExt cx="3429000" cy="304800"/>
          </a:xfrm>
        </p:grpSpPr>
        <p:sp>
          <p:nvSpPr>
            <p:cNvPr id="297" name="Google Shape;297;p34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r>
                <a:rPr lang="en-US" b="1" kern="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kern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Remember…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14CB4AB-47ED-E914-1EF3-B83BDF3B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597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A716B34-7F59-B1B4-7D79-C6CF0F5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302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3200" dirty="0"/>
              <a:t>Remember…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Data have dimensions</a:t>
            </a:r>
          </a:p>
          <a:p>
            <a:pPr lvl="1"/>
            <a:r>
              <a:rPr lang="en-US" sz="3000" dirty="0"/>
              <a:t>Visualizations have dimensions, too</a:t>
            </a:r>
          </a:p>
          <a:p>
            <a:pPr lvl="1"/>
            <a:r>
              <a:rPr lang="en-US" sz="3000" dirty="0"/>
              <a:t>To build good visualizations, we need to </a:t>
            </a:r>
            <a:r>
              <a:rPr lang="en-US" sz="3000" b="1" dirty="0"/>
              <a:t>map data dimensions  to visual dimensions </a:t>
            </a:r>
            <a:r>
              <a:rPr lang="en-US" sz="3000" dirty="0"/>
              <a:t>in a principled way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3514845" y="1290310"/>
            <a:ext cx="8265371" cy="240704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F160A1-58C1-F700-4F06-FF4B89CF13F4}"/>
              </a:ext>
            </a:extLst>
          </p:cNvPr>
          <p:cNvSpPr/>
          <p:nvPr/>
        </p:nvSpPr>
        <p:spPr>
          <a:xfrm>
            <a:off x="4412975" y="5552662"/>
            <a:ext cx="5221356" cy="768626"/>
          </a:xfrm>
          <a:prstGeom prst="frame">
            <a:avLst>
              <a:gd name="adj1" fmla="val 766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352C2290-8AC3-1D02-B3FA-CF683414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670" y="2063302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26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CF810CE0-25DD-DD14-4F93-3AD727F2B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25" name="Picture 24" descr="Diagram&#10;&#10;Description automatically generated with low confidence">
            <a:extLst>
              <a:ext uri="{FF2B5EF4-FFF2-40B4-BE49-F238E27FC236}">
                <a16:creationId xmlns:a16="http://schemas.microsoft.com/office/drawing/2014/main" id="{513F446F-EE2C-29F2-2481-9DD5F1B2C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77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spc="-10" dirty="0">
                <a:cs typeface="Arial"/>
              </a:rPr>
              <a:t>Visualization</a:t>
            </a:r>
            <a:r>
              <a:rPr lang="en-US" sz="2400" spc="-5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overview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Graphical</a:t>
            </a:r>
            <a:r>
              <a:rPr lang="en-US" sz="2400" spc="-9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primitives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Visual</a:t>
            </a:r>
            <a:r>
              <a:rPr lang="en-US" sz="2400" spc="-10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dimensions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Common</a:t>
            </a:r>
            <a:r>
              <a:rPr lang="en-US" sz="2400" spc="-130" dirty="0">
                <a:cs typeface="Arial"/>
              </a:rPr>
              <a:t> </a:t>
            </a:r>
            <a:r>
              <a:rPr lang="en-US" sz="2400" dirty="0">
                <a:cs typeface="Arial"/>
              </a:rPr>
              <a:t>visualization</a:t>
            </a:r>
            <a:r>
              <a:rPr lang="en-US" sz="2400" spc="-125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techniques</a:t>
            </a:r>
            <a:endParaRPr lang="en-US" sz="2400" dirty="0"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lang="en-US" sz="2400" i="1" dirty="0">
                <a:cs typeface="Arial"/>
              </a:rPr>
              <a:t>Time</a:t>
            </a:r>
            <a:r>
              <a:rPr lang="en-US" sz="2400" i="1" spc="-70" dirty="0">
                <a:cs typeface="Arial"/>
              </a:rPr>
              <a:t> </a:t>
            </a:r>
            <a:r>
              <a:rPr lang="en-US" sz="2400" i="1" spc="-10" dirty="0">
                <a:cs typeface="Arial"/>
              </a:rPr>
              <a:t>permitting</a:t>
            </a:r>
            <a:r>
              <a:rPr lang="en-US" sz="2400" spc="-10" dirty="0">
                <a:cs typeface="Arial"/>
              </a:rPr>
              <a:t>:</a:t>
            </a:r>
            <a:r>
              <a:rPr lang="en-US" sz="2400" spc="-114" dirty="0">
                <a:cs typeface="Arial"/>
              </a:rPr>
              <a:t> </a:t>
            </a:r>
            <a:r>
              <a:rPr lang="en-US" sz="2400" spc="-35" dirty="0">
                <a:cs typeface="Arial"/>
              </a:rPr>
              <a:t>Tableau</a:t>
            </a:r>
            <a:r>
              <a:rPr lang="en-US" sz="2400" spc="-70" dirty="0">
                <a:cs typeface="Arial"/>
              </a:rPr>
              <a:t> </a:t>
            </a:r>
            <a:r>
              <a:rPr lang="en-US" sz="2400" spc="-20" dirty="0">
                <a:cs typeface="Arial"/>
              </a:rPr>
              <a:t>demo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Visuals </a:t>
            </a:r>
          </a:p>
          <a:p>
            <a:pPr lvl="1"/>
            <a:r>
              <a:rPr lang="en-US" sz="3000" b="1" dirty="0"/>
              <a:t>Marks</a:t>
            </a:r>
            <a:r>
              <a:rPr lang="en-US" sz="3000" dirty="0"/>
              <a:t> </a:t>
            </a:r>
          </a:p>
          <a:p>
            <a:pPr lvl="2"/>
            <a:r>
              <a:rPr lang="en-US" sz="2800" dirty="0"/>
              <a:t>The “ink”</a:t>
            </a:r>
          </a:p>
          <a:p>
            <a:pPr lvl="1"/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marL="502920" lvl="1" indent="0">
              <a:buNone/>
            </a:pPr>
            <a:endParaRPr lang="en-US" sz="3000" dirty="0"/>
          </a:p>
          <a:p>
            <a:pPr lvl="1"/>
            <a:r>
              <a:rPr lang="en-US" sz="3000" b="1" dirty="0"/>
              <a:t>Channels or dimensions </a:t>
            </a:r>
          </a:p>
          <a:p>
            <a:pPr lvl="2"/>
            <a:r>
              <a:rPr lang="en-US" sz="2800" dirty="0"/>
              <a:t>  </a:t>
            </a:r>
            <a:r>
              <a:rPr lang="en-US" sz="2800" i="1" dirty="0"/>
              <a:t>How</a:t>
            </a:r>
            <a:r>
              <a:rPr lang="en-US" sz="2800" dirty="0"/>
              <a:t> the marks show up on the page </a:t>
            </a:r>
          </a:p>
          <a:p>
            <a:pPr lvl="1"/>
            <a:endParaRPr lang="en-US" sz="3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199ABB3-4A36-AEE1-1FDF-0BE6DA3FB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2"/>
          <a:stretch/>
        </p:blipFill>
        <p:spPr>
          <a:xfrm>
            <a:off x="4972584" y="354419"/>
            <a:ext cx="6411033" cy="1867025"/>
          </a:xfrm>
          <a:prstGeom prst="rect">
            <a:avLst/>
          </a:prstGeom>
        </p:spPr>
      </p:pic>
      <p:pic>
        <p:nvPicPr>
          <p:cNvPr id="23" name="Picture 22" descr="Graphical user interface&#10;&#10;Description automatically generated">
            <a:extLst>
              <a:ext uri="{FF2B5EF4-FFF2-40B4-BE49-F238E27FC236}">
                <a16:creationId xmlns:a16="http://schemas.microsoft.com/office/drawing/2014/main" id="{68D8CE39-65B8-4805-3BF0-B2D0D0F5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0"/>
          <a:stretch/>
        </p:blipFill>
        <p:spPr>
          <a:xfrm>
            <a:off x="6639432" y="2136911"/>
            <a:ext cx="4200845" cy="3303612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E6F9FB0D-3977-B0A2-BFFB-58469C413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410" y="87183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876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Position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where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650C4A2B-858D-7D2E-50E9-62802D0AA5CC}"/>
              </a:ext>
            </a:extLst>
          </p:cNvPr>
          <p:cNvGrpSpPr/>
          <p:nvPr/>
        </p:nvGrpSpPr>
        <p:grpSpPr>
          <a:xfrm>
            <a:off x="3624943" y="2304910"/>
            <a:ext cx="7997213" cy="3420110"/>
            <a:chOff x="304800" y="2599943"/>
            <a:chExt cx="8327390" cy="342011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6327D2D6-E1E9-D1AC-6C31-989841216CA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047999"/>
              <a:ext cx="2857500" cy="2857500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62E343B-50EC-30EC-5173-2CB2FA8966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9400" y="2599943"/>
              <a:ext cx="2002535" cy="3419855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20A26582-E828-197F-0A1F-CBB68529DC5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026663"/>
              <a:ext cx="3581400" cy="268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625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Size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big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506C2561-4ECE-01F4-C257-80FCCA40CEB1}"/>
              </a:ext>
            </a:extLst>
          </p:cNvPr>
          <p:cNvGrpSpPr/>
          <p:nvPr/>
        </p:nvGrpSpPr>
        <p:grpSpPr>
          <a:xfrm>
            <a:off x="3469734" y="2796209"/>
            <a:ext cx="6029325" cy="3046730"/>
            <a:chOff x="328969" y="2743200"/>
            <a:chExt cx="6029325" cy="304673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B6AEEB-3F88-E0A6-79CD-C57C3A1428E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969" y="2957510"/>
              <a:ext cx="3358506" cy="2832374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9DAC1DA-34F8-15CF-CE94-2015797A661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400" y="2743200"/>
              <a:ext cx="2776728" cy="2758440"/>
            </a:xfrm>
            <a:prstGeom prst="rect">
              <a:avLst/>
            </a:prstGeom>
          </p:spPr>
        </p:pic>
      </p:grpSp>
      <p:pic>
        <p:nvPicPr>
          <p:cNvPr id="7" name="object 7">
            <a:extLst>
              <a:ext uri="{FF2B5EF4-FFF2-40B4-BE49-F238E27FC236}">
                <a16:creationId xmlns:a16="http://schemas.microsoft.com/office/drawing/2014/main" id="{C1A3EBB9-AE89-E25B-E777-EBB8A0AE666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10220" y="2948609"/>
            <a:ext cx="1988745" cy="25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4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Value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how dark</a:t>
            </a:r>
            <a:r>
              <a:rPr lang="en-US" sz="2800" dirty="0"/>
              <a:t> mark is drawn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3860084A-75D8-0A39-106C-1B33CC9D019D}"/>
              </a:ext>
            </a:extLst>
          </p:cNvPr>
          <p:cNvGrpSpPr/>
          <p:nvPr/>
        </p:nvGrpSpPr>
        <p:grpSpPr>
          <a:xfrm>
            <a:off x="4691269" y="2597978"/>
            <a:ext cx="7016473" cy="3802822"/>
            <a:chOff x="749300" y="2730500"/>
            <a:chExt cx="7645400" cy="3835400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CC08693-888B-E9E6-1EBA-079F51DBC8F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2743199"/>
              <a:ext cx="7620000" cy="3809999"/>
            </a:xfrm>
            <a:prstGeom prst="rect">
              <a:avLst/>
            </a:prstGeom>
          </p:spPr>
        </p:pic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4E13142-1F9A-01D4-2DB3-92E9EE1C6D5C}"/>
                </a:ext>
              </a:extLst>
            </p:cNvPr>
            <p:cNvSpPr/>
            <p:nvPr/>
          </p:nvSpPr>
          <p:spPr>
            <a:xfrm>
              <a:off x="755650" y="2736850"/>
              <a:ext cx="7632700" cy="3822700"/>
            </a:xfrm>
            <a:custGeom>
              <a:avLst/>
              <a:gdLst/>
              <a:ahLst/>
              <a:cxnLst/>
              <a:rect l="l" t="t" r="r" b="b"/>
              <a:pathLst>
                <a:path w="7632700" h="3822700">
                  <a:moveTo>
                    <a:pt x="0" y="0"/>
                  </a:moveTo>
                  <a:lnTo>
                    <a:pt x="7632699" y="0"/>
                  </a:lnTo>
                  <a:lnTo>
                    <a:pt x="7632699" y="3822699"/>
                  </a:lnTo>
                  <a:lnTo>
                    <a:pt x="0" y="3822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013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Color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</a:t>
            </a:r>
            <a:r>
              <a:rPr lang="en-US" sz="2800" i="1" dirty="0"/>
              <a:t>hue </a:t>
            </a:r>
            <a:r>
              <a:rPr lang="en-US" sz="2800" dirty="0"/>
              <a:t>of mark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298C36-BE84-72FF-F457-FE51301A78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3989" y="2970037"/>
            <a:ext cx="4035619" cy="2754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8AEFA85-8E9A-B3F5-5E38-9773C2AC4D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8026" y="2502943"/>
            <a:ext cx="3758184" cy="3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1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Orientation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rotated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A705B33-401D-7D0C-26E4-625C1049058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331" y="2710069"/>
            <a:ext cx="4159792" cy="2807046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63E1AD40-7B41-3F73-BDBC-33DDFF9881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041" y="2797851"/>
            <a:ext cx="3730752" cy="255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5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Channels /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84149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600" i="1" dirty="0"/>
              <a:t>Shape</a:t>
            </a:r>
            <a:r>
              <a:rPr lang="en-US" sz="3000" i="1" dirty="0"/>
              <a:t> </a:t>
            </a:r>
          </a:p>
          <a:p>
            <a:r>
              <a:rPr lang="en-US" sz="2800" dirty="0"/>
              <a:t>Encode information using how mark is </a:t>
            </a:r>
            <a:r>
              <a:rPr lang="en-US" sz="2800" i="1" dirty="0"/>
              <a:t>shaped</a:t>
            </a:r>
          </a:p>
          <a:p>
            <a:r>
              <a:rPr lang="en-US" sz="2800" dirty="0"/>
              <a:t>Ex. </a:t>
            </a:r>
          </a:p>
          <a:p>
            <a:pPr marL="0" indent="0">
              <a:buNone/>
            </a:pPr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D023853-71BA-59EF-04B0-6A3A08D538E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6937" y="2787861"/>
            <a:ext cx="2377439" cy="238048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E9FFD80B-EDAB-E6EE-268F-9E79CD253E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6948" y="2729948"/>
            <a:ext cx="2438400" cy="2438400"/>
          </a:xfrm>
          <a:prstGeom prst="rect">
            <a:avLst/>
          </a:prstGeom>
        </p:spPr>
      </p:pic>
      <p:pic>
        <p:nvPicPr>
          <p:cNvPr id="1026" name="Picture 2" descr="gender neutral bathroom sign - Clip Art Library">
            <a:extLst>
              <a:ext uri="{FF2B5EF4-FFF2-40B4-BE49-F238E27FC236}">
                <a16:creationId xmlns:a16="http://schemas.microsoft.com/office/drawing/2014/main" id="{550E4C68-0355-1B0D-31A7-271501E15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763" y="2848820"/>
            <a:ext cx="3097669" cy="20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446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3200" dirty="0"/>
              <a:t>Remember… </a:t>
            </a:r>
            <a:r>
              <a:rPr lang="en-US" sz="3200" b="1" dirty="0"/>
              <a:t>Big idea behind visualization</a:t>
            </a:r>
          </a:p>
          <a:p>
            <a:pPr lvl="1"/>
            <a:r>
              <a:rPr lang="en-US" sz="3000" dirty="0"/>
              <a:t>Map data dimensions  to visual dimensions in a principled way </a:t>
            </a:r>
          </a:p>
        </p:txBody>
      </p:sp>
    </p:spTree>
    <p:extLst>
      <p:ext uri="{BB962C8B-B14F-4D97-AF65-F5344CB8AC3E}">
        <p14:creationId xmlns:p14="http://schemas.microsoft.com/office/powerpoint/2010/main" val="52182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264454" y="3916612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8628" y="37848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9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9C93A0E-886E-D52F-CE30-A98C26206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7650"/>
          <a:stretch/>
        </p:blipFill>
        <p:spPr>
          <a:xfrm>
            <a:off x="4117341" y="1983459"/>
            <a:ext cx="1846136" cy="1601849"/>
          </a:xfrm>
          <a:prstGeom prst="rect">
            <a:avLst/>
          </a:prstGeom>
        </p:spPr>
      </p:pic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5" y="2179978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564A240-23A3-E853-52DD-B8CD1C414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1" r="35298"/>
          <a:stretch/>
        </p:blipFill>
        <p:spPr>
          <a:xfrm>
            <a:off x="4117341" y="3446558"/>
            <a:ext cx="1957981" cy="1698895"/>
          </a:xfrm>
          <a:prstGeom prst="rect">
            <a:avLst/>
          </a:prstGeom>
        </p:spPr>
      </p:pic>
      <p:pic>
        <p:nvPicPr>
          <p:cNvPr id="11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CDD8B4-04AE-0482-6EF3-E47FD2E51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26" r="3612"/>
          <a:stretch/>
        </p:blipFill>
        <p:spPr>
          <a:xfrm>
            <a:off x="4117341" y="5048407"/>
            <a:ext cx="1957981" cy="1752473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3C3FDAC5-1051-FB25-C4A9-A5317D361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584" y="5485964"/>
            <a:ext cx="2409494" cy="6513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4AD24C0-2177-FD74-FFDB-9FB6A2828DB0}"/>
              </a:ext>
            </a:extLst>
          </p:cNvPr>
          <p:cNvSpPr/>
          <p:nvPr/>
        </p:nvSpPr>
        <p:spPr>
          <a:xfrm>
            <a:off x="6341742" y="2861187"/>
            <a:ext cx="1782748" cy="522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DE9BF950-5B12-80E5-F825-37E4E2B9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5916" y="272942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5285488" y="2976841"/>
            <a:ext cx="4100638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Let’s experiment. Pair up with 2 other people for the next activity and find a spot on the board. </a:t>
            </a:r>
          </a:p>
        </p:txBody>
      </p:sp>
    </p:spTree>
    <p:extLst>
      <p:ext uri="{BB962C8B-B14F-4D97-AF65-F5344CB8AC3E}">
        <p14:creationId xmlns:p14="http://schemas.microsoft.com/office/powerpoint/2010/main" val="213840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hw01 is released today! (</a:t>
            </a:r>
            <a:r>
              <a:rPr lang="en-US" sz="2400" dirty="0">
                <a:ea typeface="Arial"/>
                <a:cs typeface="Arial"/>
                <a:sym typeface="Arial"/>
                <a:hlinkClick r:id="rId2"/>
              </a:rPr>
              <a:t>https://amosca01.github.io/SDS-CS235/</a:t>
            </a:r>
            <a:r>
              <a:rPr lang="en-US" sz="2400" dirty="0">
                <a:ea typeface="Arial"/>
                <a:cs typeface="Arial"/>
                <a:sym typeface="Arial"/>
              </a:rPr>
              <a:t> &gt; Homework &gt; hw01)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Due next Thursday (09/19) at midnight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You have extensions if you need them, but you MUST tell me if you’re taking one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Revise and resubmit also exists! 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 with a small group (3-4) – I recommend finding people with </a:t>
            </a:r>
            <a:r>
              <a:rPr lang="en-US" sz="2400" i="1" dirty="0">
                <a:ea typeface="Arial"/>
                <a:cs typeface="Arial"/>
                <a:sym typeface="Arial"/>
              </a:rPr>
              <a:t>complementary skillsets </a:t>
            </a:r>
            <a:r>
              <a:rPr lang="en-US" sz="2400" dirty="0">
                <a:ea typeface="Arial"/>
                <a:cs typeface="Arial"/>
                <a:sym typeface="Arial"/>
              </a:rPr>
              <a:t>to work </a:t>
            </a:r>
            <a:r>
              <a:rPr lang="en-US" sz="2400">
                <a:ea typeface="Arial"/>
                <a:cs typeface="Arial"/>
                <a:sym typeface="Arial"/>
              </a:rPr>
              <a:t>with 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**I won’t always remind you there is a homework released/due, make sure you stay up to date with the course schedule! **</a:t>
            </a: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951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09DE604-5AA9-1FB9-28C2-4FF3ACDA90B2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Name?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D73F49-FF79-6645-1712-F5B12BCE6E2D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blueberry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asparagus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pumpkin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26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CFB5D66-6B0C-E446-D3E2-A5F9BAEDF91A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862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31507-B517-B60A-9553-4A1E6367CF0A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summer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F4F81EF-929C-E044-3F31-B96DE92DB3D9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Season?</a:t>
            </a:r>
          </a:p>
        </p:txBody>
      </p:sp>
    </p:spTree>
    <p:extLst>
      <p:ext uri="{BB962C8B-B14F-4D97-AF65-F5344CB8AC3E}">
        <p14:creationId xmlns:p14="http://schemas.microsoft.com/office/powerpoint/2010/main" val="986744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045158-63BC-3A17-0A45-F3D0E1F2FEA4}"/>
              </a:ext>
            </a:extLst>
          </p:cNvPr>
          <p:cNvSpPr txBox="1"/>
          <p:nvPr/>
        </p:nvSpPr>
        <p:spPr>
          <a:xfrm>
            <a:off x="609600" y="164578"/>
            <a:ext cx="11329481" cy="200906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Work with your group to represent each observation in this dataset as a point (mark) styled according using the visual channel you were assigned.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Be prepared to share with the class.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78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A6EDB57-C2A7-FF4B-AEAC-1783AE9BB8C0}"/>
              </a:ext>
            </a:extLst>
          </p:cNvPr>
          <p:cNvGrpSpPr/>
          <p:nvPr/>
        </p:nvGrpSpPr>
        <p:grpSpPr>
          <a:xfrm>
            <a:off x="8236334" y="2462033"/>
            <a:ext cx="2988256" cy="4232054"/>
            <a:chOff x="2116705" y="1524000"/>
            <a:chExt cx="2074545" cy="3164840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EFFC5B26-DE2C-81EA-469D-D53DAD091B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4785A675-53C5-1558-7BCE-D0DEE44D17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126CE-7896-777D-5891-6E86D5C1E1D1}"/>
              </a:ext>
            </a:extLst>
          </p:cNvPr>
          <p:cNvGraphicFramePr>
            <a:graphicFrameLocks noGrp="1"/>
          </p:cNvGraphicFramePr>
          <p:nvPr/>
        </p:nvGraphicFramePr>
        <p:xfrm>
          <a:off x="4680264" y="2568793"/>
          <a:ext cx="2409633" cy="3620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9633">
                  <a:extLst>
                    <a:ext uri="{9D8B030D-6E8A-4147-A177-3AD203B41FA5}">
                      <a16:colId xmlns:a16="http://schemas.microsoft.com/office/drawing/2014/main" val="3886664144"/>
                    </a:ext>
                  </a:extLst>
                </a:gridCol>
              </a:tblGrid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(per </a:t>
                      </a:r>
                      <a:r>
                        <a:rPr lang="en-US" sz="2400" dirty="0" err="1"/>
                        <a:t>lb</a:t>
                      </a:r>
                      <a:r>
                        <a:rPr lang="en-US" sz="240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00616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00055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2391"/>
                  </a:ext>
                </a:extLst>
              </a:tr>
              <a:tr h="9050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93530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0AF07-C10C-CC28-1122-AC889276E140}"/>
              </a:ext>
            </a:extLst>
          </p:cNvPr>
          <p:cNvSpPr txBox="1"/>
          <p:nvPr/>
        </p:nvSpPr>
        <p:spPr>
          <a:xfrm>
            <a:off x="3671454" y="1628612"/>
            <a:ext cx="5552136" cy="57888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type of variable is Price?</a:t>
            </a:r>
          </a:p>
        </p:txBody>
      </p:sp>
    </p:spTree>
    <p:extLst>
      <p:ext uri="{BB962C8B-B14F-4D97-AF65-F5344CB8AC3E}">
        <p14:creationId xmlns:p14="http://schemas.microsoft.com/office/powerpoint/2010/main" val="2636326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193631" y="2154382"/>
            <a:ext cx="2909787" cy="216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Key question for this course</a:t>
            </a:r>
            <a:endParaRPr dirty="0"/>
          </a:p>
        </p:txBody>
      </p:sp>
      <p:sp>
        <p:nvSpPr>
          <p:cNvPr id="388" name="Google Shape;388;p44"/>
          <p:cNvSpPr txBox="1">
            <a:spLocks noGrp="1"/>
          </p:cNvSpPr>
          <p:nvPr>
            <p:ph idx="1"/>
          </p:nvPr>
        </p:nvSpPr>
        <p:spPr>
          <a:xfrm>
            <a:off x="3540811" y="8001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Which </a:t>
            </a:r>
            <a:r>
              <a:rPr lang="en-US" sz="2400" b="1" dirty="0"/>
              <a:t>data dimension </a:t>
            </a:r>
            <a:r>
              <a:rPr lang="en-US" sz="2400" dirty="0"/>
              <a:t>should be mapped </a:t>
            </a:r>
            <a:endParaRPr sz="2400" dirty="0"/>
          </a:p>
          <a:p>
            <a:pPr marL="0" indent="0" algn="r">
              <a:buNone/>
            </a:pPr>
            <a:r>
              <a:rPr lang="en-US" sz="2400" dirty="0"/>
              <a:t>to which </a:t>
            </a:r>
            <a:r>
              <a:rPr lang="en-US" sz="2400" b="1" dirty="0"/>
              <a:t>visual dimension?</a:t>
            </a:r>
            <a:endParaRPr sz="2400" dirty="0"/>
          </a:p>
          <a:p>
            <a:pPr indent="-327660">
              <a:buNone/>
            </a:pPr>
            <a:endParaRPr sz="2400" dirty="0"/>
          </a:p>
          <a:p>
            <a:pPr indent="-327660">
              <a:buNone/>
            </a:pPr>
            <a:endParaRPr sz="2400" dirty="0"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4328879" y="1738746"/>
            <a:ext cx="6653463" cy="4038600"/>
            <a:chOff x="433137" y="1600200"/>
            <a:chExt cx="8482263" cy="5105400"/>
          </a:xfrm>
        </p:grpSpPr>
        <p:pic>
          <p:nvPicPr>
            <p:cNvPr id="390" name="Google Shape;390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Answer: it depends</a:t>
            </a:r>
            <a:endParaRPr dirty="0"/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934" y="1646923"/>
            <a:ext cx="4308179" cy="31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1912" y="1607125"/>
            <a:ext cx="4294676" cy="32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5"/>
          <p:cNvSpPr txBox="1"/>
          <p:nvPr/>
        </p:nvSpPr>
        <p:spPr>
          <a:xfrm>
            <a:off x="870065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5375566" y="1237793"/>
            <a:ext cx="51054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r>
              <a:rPr lang="en-US" b="1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Average Height for Youth Sports Participants</a:t>
            </a:r>
            <a:endParaRPr b="1"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02;p45">
            <a:extLst>
              <a:ext uri="{FF2B5EF4-FFF2-40B4-BE49-F238E27FC236}">
                <a16:creationId xmlns:a16="http://schemas.microsoft.com/office/drawing/2014/main" id="{EFB8CA54-F798-7B3D-65CC-73747DA65224}"/>
              </a:ext>
            </a:extLst>
          </p:cNvPr>
          <p:cNvSpPr txBox="1"/>
          <p:nvPr/>
        </p:nvSpPr>
        <p:spPr>
          <a:xfrm>
            <a:off x="4126074" y="4581973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defTabSz="914400">
              <a:buClr>
                <a:srgbClr val="000000"/>
              </a:buClr>
            </a:pPr>
            <a:r>
              <a:rPr lang="en-US" kern="0" dirty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Gymnastics       Basketball</a:t>
            </a:r>
            <a:endParaRPr kern="0" dirty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234145" y="2446089"/>
            <a:ext cx="2917767" cy="196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A sampling of visualization techniques</a:t>
            </a:r>
            <a:endParaRPr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4A53081-4684-961A-5CD4-1776BD1C388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618" y="1453882"/>
            <a:ext cx="8229600" cy="395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52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  <p:pic>
        <p:nvPicPr>
          <p:cNvPr id="189" name="Google Shape;189;p2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12435" y="800100"/>
            <a:ext cx="855326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9464" y="772199"/>
            <a:ext cx="761745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Used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to show</a:t>
            </a:r>
            <a:r>
              <a:rPr sz="2400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variable</a:t>
            </a:r>
            <a:r>
              <a:rPr lang="en-US"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X categorical variable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Compares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sz="2400" b="1" spc="-6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values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</a:t>
            </a:r>
            <a:r>
              <a:rPr sz="24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different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categories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Highlights</a:t>
            </a:r>
            <a:r>
              <a:rPr sz="2400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relative</a:t>
            </a:r>
            <a:r>
              <a:rPr sz="2400" b="1" spc="-7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amounts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354965" indent="-342265"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Grouped/stacked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bars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can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break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each</a:t>
            </a:r>
            <a:r>
              <a:rPr sz="2400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category</a:t>
            </a:r>
            <a:r>
              <a:rPr sz="2400" b="1" spc="-3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into</a:t>
            </a:r>
            <a:r>
              <a:rPr sz="2400"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sub-groups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0309" y="2743201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6FD8ED-9A72-ABAD-8B8E-28D0D4DAC7F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70" dirty="0"/>
              <a:t>Bar</a:t>
            </a:r>
            <a:r>
              <a:rPr lang="en-US" spc="-200" dirty="0"/>
              <a:t> </a:t>
            </a:r>
            <a:r>
              <a:rPr lang="en-US" spc="-75" dirty="0"/>
              <a:t>chart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8078" y="748753"/>
            <a:ext cx="7570568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sz="2400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</a:p>
          <a:p>
            <a:r>
              <a:rPr dirty="0"/>
              <a:t>Looks like a bar chart… but the x-axis </a:t>
            </a:r>
            <a:r>
              <a:rPr lang="en-US" dirty="0"/>
              <a:t>consists of equal size ranges (bins) for the quantitative variable</a:t>
            </a:r>
            <a:endParaRPr dirty="0"/>
          </a:p>
          <a:p>
            <a:r>
              <a:rPr dirty="0"/>
              <a:t>Y-axis shows count or relative frequency</a:t>
            </a:r>
          </a:p>
          <a:p>
            <a:r>
              <a:rPr dirty="0"/>
              <a:t>Highlights </a:t>
            </a:r>
            <a:r>
              <a:rPr b="1" dirty="0"/>
              <a:t>distribution</a:t>
            </a:r>
          </a:p>
          <a:p>
            <a:r>
              <a:rPr dirty="0"/>
              <a:t>Note: bin size makes a big difference!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539" y="3028864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8A07FA-C36E-C89A-CC47-770F4864E1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Histogram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C8255-ED4F-F271-CA7E-D27EB3DCE3D8}"/>
              </a:ext>
            </a:extLst>
          </p:cNvPr>
          <p:cNvSpPr/>
          <p:nvPr/>
        </p:nvSpPr>
        <p:spPr>
          <a:xfrm>
            <a:off x="4654062" y="6389077"/>
            <a:ext cx="5714122" cy="140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CDD619-D5C3-017A-C3BE-AE1CB5525618}"/>
              </a:ext>
            </a:extLst>
          </p:cNvPr>
          <p:cNvCxnSpPr/>
          <p:nvPr/>
        </p:nvCxnSpPr>
        <p:spPr>
          <a:xfrm>
            <a:off x="4700954" y="6248400"/>
            <a:ext cx="566723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EAE9D5-14A9-3C68-2FA0-309F5AB02E73}"/>
              </a:ext>
            </a:extLst>
          </p:cNvPr>
          <p:cNvSpPr txBox="1"/>
          <p:nvPr/>
        </p:nvSpPr>
        <p:spPr>
          <a:xfrm rot="2467414">
            <a:off x="4848671" y="651107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10-14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C886-EBD0-02CE-0CFF-02991D8B54FA}"/>
              </a:ext>
            </a:extLst>
          </p:cNvPr>
          <p:cNvSpPr txBox="1"/>
          <p:nvPr/>
        </p:nvSpPr>
        <p:spPr>
          <a:xfrm rot="2467414">
            <a:off x="5416181" y="654624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15-19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BB636-CFCB-558A-B1DC-C2DA7EB75DC7}"/>
              </a:ext>
            </a:extLst>
          </p:cNvPr>
          <p:cNvSpPr txBox="1"/>
          <p:nvPr/>
        </p:nvSpPr>
        <p:spPr>
          <a:xfrm rot="2467414">
            <a:off x="5969595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20-24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2B33E-79A8-3D3E-6E8E-D8F3F6EFFE2A}"/>
              </a:ext>
            </a:extLst>
          </p:cNvPr>
          <p:cNvSpPr txBox="1"/>
          <p:nvPr/>
        </p:nvSpPr>
        <p:spPr>
          <a:xfrm rot="2467414">
            <a:off x="653710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25-29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C84CF-FBC1-BD2A-80BD-4951841457DD}"/>
              </a:ext>
            </a:extLst>
          </p:cNvPr>
          <p:cNvSpPr txBox="1"/>
          <p:nvPr/>
        </p:nvSpPr>
        <p:spPr>
          <a:xfrm rot="2467414">
            <a:off x="7176759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30-34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91C3-B025-5F6E-37DA-EB5313568AF5}"/>
              </a:ext>
            </a:extLst>
          </p:cNvPr>
          <p:cNvSpPr txBox="1"/>
          <p:nvPr/>
        </p:nvSpPr>
        <p:spPr>
          <a:xfrm rot="2467414">
            <a:off x="7798947" y="6522677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35-39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72600-D246-D57C-CF36-DB835FCFD23C}"/>
              </a:ext>
            </a:extLst>
          </p:cNvPr>
          <p:cNvSpPr txBox="1"/>
          <p:nvPr/>
        </p:nvSpPr>
        <p:spPr>
          <a:xfrm rot="2467414">
            <a:off x="8372807" y="6522676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40-44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01BA49-FFF9-A1DF-8270-5DB31226EC19}"/>
              </a:ext>
            </a:extLst>
          </p:cNvPr>
          <p:cNvSpPr txBox="1"/>
          <p:nvPr/>
        </p:nvSpPr>
        <p:spPr>
          <a:xfrm rot="2467414">
            <a:off x="8909903" y="6511013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45-49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38F7A8-ED6A-4069-E6D1-C02BB3C9F6F3}"/>
              </a:ext>
            </a:extLst>
          </p:cNvPr>
          <p:cNvSpPr txBox="1"/>
          <p:nvPr/>
        </p:nvSpPr>
        <p:spPr>
          <a:xfrm rot="2467414">
            <a:off x="9591086" y="6511012"/>
            <a:ext cx="132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50-54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9163" y="2743201"/>
            <a:ext cx="6009645" cy="373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7305" y="816656"/>
            <a:ext cx="5713231" cy="23775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for </a:t>
            </a:r>
            <a:r>
              <a:rPr lang="en-US" b="1" dirty="0"/>
              <a:t>one </a:t>
            </a:r>
            <a:r>
              <a:rPr lang="en-US" b="1" spc="-5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quantitative</a:t>
            </a:r>
            <a:r>
              <a:rPr lang="en-US" b="1" dirty="0"/>
              <a:t> variable</a:t>
            </a:r>
            <a:endParaRPr lang="en-US" dirty="0"/>
          </a:p>
          <a:p>
            <a:r>
              <a:rPr dirty="0"/>
              <a:t>Also useful for highlighting </a:t>
            </a:r>
            <a:r>
              <a:rPr b="1" dirty="0"/>
              <a:t>distribution</a:t>
            </a:r>
          </a:p>
          <a:p>
            <a:r>
              <a:rPr dirty="0"/>
              <a:t>Calls out key values: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1st &amp; 3rd quartiles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“fences”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3175" y="4924044"/>
            <a:ext cx="6064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median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244417" y="3901921"/>
            <a:ext cx="2109470" cy="1013460"/>
            <a:chOff x="5246855" y="3901921"/>
            <a:chExt cx="2109470" cy="1013460"/>
          </a:xfrm>
        </p:grpSpPr>
        <p:sp>
          <p:nvSpPr>
            <p:cNvPr id="7" name="object 7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352808" y="0"/>
                  </a:moveTo>
                  <a:lnTo>
                    <a:pt x="188487" y="6142"/>
                  </a:lnTo>
                  <a:lnTo>
                    <a:pt x="206169" y="60261"/>
                  </a:lnTo>
                  <a:lnTo>
                    <a:pt x="166141" y="91064"/>
                  </a:lnTo>
                  <a:lnTo>
                    <a:pt x="129320" y="125225"/>
                  </a:lnTo>
                  <a:lnTo>
                    <a:pt x="95896" y="162486"/>
                  </a:lnTo>
                  <a:lnTo>
                    <a:pt x="66061" y="202592"/>
                  </a:lnTo>
                  <a:lnTo>
                    <a:pt x="40006" y="245284"/>
                  </a:lnTo>
                  <a:lnTo>
                    <a:pt x="17922" y="290306"/>
                  </a:lnTo>
                  <a:lnTo>
                    <a:pt x="0" y="337400"/>
                  </a:lnTo>
                  <a:lnTo>
                    <a:pt x="22410" y="344628"/>
                  </a:lnTo>
                  <a:lnTo>
                    <a:pt x="39151" y="300536"/>
                  </a:lnTo>
                  <a:lnTo>
                    <a:pt x="59709" y="258330"/>
                  </a:lnTo>
                  <a:lnTo>
                    <a:pt x="83915" y="218242"/>
                  </a:lnTo>
                  <a:lnTo>
                    <a:pt x="111599" y="180503"/>
                  </a:lnTo>
                  <a:lnTo>
                    <a:pt x="142592" y="145344"/>
                  </a:lnTo>
                  <a:lnTo>
                    <a:pt x="176724" y="112997"/>
                  </a:lnTo>
                  <a:lnTo>
                    <a:pt x="213824" y="83694"/>
                  </a:lnTo>
                  <a:lnTo>
                    <a:pt x="231498" y="137787"/>
                  </a:lnTo>
                  <a:lnTo>
                    <a:pt x="352808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48443" y="4569020"/>
              <a:ext cx="353060" cy="344805"/>
            </a:xfrm>
            <a:custGeom>
              <a:avLst/>
              <a:gdLst/>
              <a:ahLst/>
              <a:cxnLst/>
              <a:rect l="l" t="t" r="r" b="b"/>
              <a:pathLst>
                <a:path w="353060" h="344804">
                  <a:moveTo>
                    <a:pt x="0" y="337401"/>
                  </a:moveTo>
                  <a:lnTo>
                    <a:pt x="17922" y="290306"/>
                  </a:lnTo>
                  <a:lnTo>
                    <a:pt x="40006" y="245284"/>
                  </a:lnTo>
                  <a:lnTo>
                    <a:pt x="66061" y="202592"/>
                  </a:lnTo>
                  <a:lnTo>
                    <a:pt x="95896" y="162486"/>
                  </a:lnTo>
                  <a:lnTo>
                    <a:pt x="129320" y="125225"/>
                  </a:lnTo>
                  <a:lnTo>
                    <a:pt x="166141" y="91064"/>
                  </a:lnTo>
                  <a:lnTo>
                    <a:pt x="206168" y="60261"/>
                  </a:lnTo>
                  <a:lnTo>
                    <a:pt x="188487" y="6143"/>
                  </a:lnTo>
                  <a:lnTo>
                    <a:pt x="352808" y="0"/>
                  </a:lnTo>
                  <a:lnTo>
                    <a:pt x="231498" y="137788"/>
                  </a:lnTo>
                  <a:lnTo>
                    <a:pt x="213824" y="83694"/>
                  </a:lnTo>
                  <a:lnTo>
                    <a:pt x="176724" y="112998"/>
                  </a:lnTo>
                  <a:lnTo>
                    <a:pt x="142592" y="145344"/>
                  </a:lnTo>
                  <a:lnTo>
                    <a:pt x="111600" y="180503"/>
                  </a:lnTo>
                  <a:lnTo>
                    <a:pt x="83915" y="218242"/>
                  </a:lnTo>
                  <a:lnTo>
                    <a:pt x="59709" y="258330"/>
                  </a:lnTo>
                  <a:lnTo>
                    <a:pt x="39150" y="300536"/>
                  </a:lnTo>
                  <a:lnTo>
                    <a:pt x="22410" y="344628"/>
                  </a:lnTo>
                  <a:lnTo>
                    <a:pt x="0" y="337401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2555" y="3903510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18296" y="0"/>
                  </a:moveTo>
                  <a:lnTo>
                    <a:pt x="312016" y="52507"/>
                  </a:lnTo>
                  <a:lnTo>
                    <a:pt x="300528" y="103740"/>
                  </a:lnTo>
                  <a:lnTo>
                    <a:pt x="284015" y="153340"/>
                  </a:lnTo>
                  <a:lnTo>
                    <a:pt x="262658" y="200951"/>
                  </a:lnTo>
                  <a:lnTo>
                    <a:pt x="236641" y="246214"/>
                  </a:lnTo>
                  <a:lnTo>
                    <a:pt x="206145" y="288773"/>
                  </a:lnTo>
                  <a:lnTo>
                    <a:pt x="171353" y="328270"/>
                  </a:lnTo>
                  <a:lnTo>
                    <a:pt x="132447" y="364347"/>
                  </a:lnTo>
                  <a:lnTo>
                    <a:pt x="110840" y="311702"/>
                  </a:lnTo>
                  <a:lnTo>
                    <a:pt x="0" y="458045"/>
                  </a:lnTo>
                  <a:lnTo>
                    <a:pt x="163423" y="439823"/>
                  </a:lnTo>
                  <a:lnTo>
                    <a:pt x="141805" y="387154"/>
                  </a:lnTo>
                  <a:lnTo>
                    <a:pt x="179227" y="353715"/>
                  </a:lnTo>
                  <a:lnTo>
                    <a:pt x="213182" y="317280"/>
                  </a:lnTo>
                  <a:lnTo>
                    <a:pt x="243527" y="278125"/>
                  </a:lnTo>
                  <a:lnTo>
                    <a:pt x="270119" y="236525"/>
                  </a:lnTo>
                  <a:lnTo>
                    <a:pt x="292816" y="192756"/>
                  </a:lnTo>
                  <a:lnTo>
                    <a:pt x="311475" y="147091"/>
                  </a:lnTo>
                  <a:lnTo>
                    <a:pt x="325953" y="99807"/>
                  </a:lnTo>
                  <a:lnTo>
                    <a:pt x="336107" y="51179"/>
                  </a:lnTo>
                  <a:lnTo>
                    <a:pt x="341796" y="1482"/>
                  </a:lnTo>
                  <a:lnTo>
                    <a:pt x="318296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12554" y="3903509"/>
              <a:ext cx="342265" cy="458470"/>
            </a:xfrm>
            <a:custGeom>
              <a:avLst/>
              <a:gdLst/>
              <a:ahLst/>
              <a:cxnLst/>
              <a:rect l="l" t="t" r="r" b="b"/>
              <a:pathLst>
                <a:path w="342265" h="458470">
                  <a:moveTo>
                    <a:pt x="341795" y="1482"/>
                  </a:moveTo>
                  <a:lnTo>
                    <a:pt x="336107" y="51179"/>
                  </a:lnTo>
                  <a:lnTo>
                    <a:pt x="325953" y="99808"/>
                  </a:lnTo>
                  <a:lnTo>
                    <a:pt x="311475" y="147092"/>
                  </a:lnTo>
                  <a:lnTo>
                    <a:pt x="292816" y="192756"/>
                  </a:lnTo>
                  <a:lnTo>
                    <a:pt x="270120" y="236526"/>
                  </a:lnTo>
                  <a:lnTo>
                    <a:pt x="243527" y="278126"/>
                  </a:lnTo>
                  <a:lnTo>
                    <a:pt x="213183" y="317281"/>
                  </a:lnTo>
                  <a:lnTo>
                    <a:pt x="179228" y="353715"/>
                  </a:lnTo>
                  <a:lnTo>
                    <a:pt x="141805" y="387154"/>
                  </a:lnTo>
                  <a:lnTo>
                    <a:pt x="163423" y="439824"/>
                  </a:lnTo>
                  <a:lnTo>
                    <a:pt x="0" y="458046"/>
                  </a:lnTo>
                  <a:lnTo>
                    <a:pt x="110839" y="311702"/>
                  </a:lnTo>
                  <a:lnTo>
                    <a:pt x="132446" y="364348"/>
                  </a:lnTo>
                  <a:lnTo>
                    <a:pt x="171352" y="328270"/>
                  </a:lnTo>
                  <a:lnTo>
                    <a:pt x="206144" y="288774"/>
                  </a:lnTo>
                  <a:lnTo>
                    <a:pt x="236640" y="246215"/>
                  </a:lnTo>
                  <a:lnTo>
                    <a:pt x="262658" y="200952"/>
                  </a:lnTo>
                  <a:lnTo>
                    <a:pt x="284014" y="153341"/>
                  </a:lnTo>
                  <a:lnTo>
                    <a:pt x="300528" y="103741"/>
                  </a:lnTo>
                  <a:lnTo>
                    <a:pt x="312015" y="52508"/>
                  </a:lnTo>
                  <a:lnTo>
                    <a:pt x="318295" y="0"/>
                  </a:lnTo>
                  <a:lnTo>
                    <a:pt x="341795" y="1482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061210" y="3320797"/>
            <a:ext cx="658495" cy="5023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63195">
              <a:lnSpc>
                <a:spcPct val="1186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3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rd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13698" y="5116068"/>
            <a:ext cx="658495" cy="50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70180">
              <a:lnSpc>
                <a:spcPct val="120000"/>
              </a:lnSpc>
              <a:spcBef>
                <a:spcPts val="100"/>
              </a:spcBef>
            </a:pPr>
            <a:r>
              <a:rPr sz="2100" spc="-37" baseline="-15873" dirty="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sz="900" spc="-25" dirty="0">
                <a:solidFill>
                  <a:srgbClr val="003470"/>
                </a:solidFill>
                <a:latin typeface="Arial"/>
                <a:cs typeface="Arial"/>
              </a:rPr>
              <a:t>st </a:t>
            </a: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quartile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155474" y="3175998"/>
            <a:ext cx="1116330" cy="2026920"/>
            <a:chOff x="6157912" y="3175998"/>
            <a:chExt cx="1116330" cy="2026920"/>
          </a:xfrm>
        </p:grpSpPr>
        <p:sp>
          <p:nvSpPr>
            <p:cNvPr id="14" name="object 14"/>
            <p:cNvSpPr/>
            <p:nvPr/>
          </p:nvSpPr>
          <p:spPr>
            <a:xfrm>
              <a:off x="7044811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0" y="0"/>
                  </a:moveTo>
                  <a:lnTo>
                    <a:pt x="71233" y="169198"/>
                  </a:lnTo>
                  <a:lnTo>
                    <a:pt x="105180" y="123525"/>
                  </a:lnTo>
                  <a:lnTo>
                    <a:pt x="133962" y="168099"/>
                  </a:lnTo>
                  <a:lnTo>
                    <a:pt x="157914" y="214969"/>
                  </a:lnTo>
                  <a:lnTo>
                    <a:pt x="176945" y="263745"/>
                  </a:lnTo>
                  <a:lnTo>
                    <a:pt x="190968" y="314035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2" y="526876"/>
                  </a:lnTo>
                  <a:lnTo>
                    <a:pt x="225123" y="477314"/>
                  </a:lnTo>
                  <a:lnTo>
                    <a:pt x="227302" y="427684"/>
                  </a:lnTo>
                  <a:lnTo>
                    <a:pt x="224960" y="378288"/>
                  </a:lnTo>
                  <a:lnTo>
                    <a:pt x="218166" y="329429"/>
                  </a:lnTo>
                  <a:lnTo>
                    <a:pt x="206991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3" y="145390"/>
                  </a:lnTo>
                  <a:lnTo>
                    <a:pt x="119886" y="103739"/>
                  </a:lnTo>
                  <a:lnTo>
                    <a:pt x="153850" y="58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44812" y="4673992"/>
              <a:ext cx="227329" cy="527050"/>
            </a:xfrm>
            <a:custGeom>
              <a:avLst/>
              <a:gdLst/>
              <a:ahLst/>
              <a:cxnLst/>
              <a:rect l="l" t="t" r="r" b="b"/>
              <a:pathLst>
                <a:path w="227329" h="527050">
                  <a:moveTo>
                    <a:pt x="218351" y="526875"/>
                  </a:moveTo>
                  <a:lnTo>
                    <a:pt x="225122" y="477313"/>
                  </a:lnTo>
                  <a:lnTo>
                    <a:pt x="227301" y="427684"/>
                  </a:lnTo>
                  <a:lnTo>
                    <a:pt x="224959" y="378288"/>
                  </a:lnTo>
                  <a:lnTo>
                    <a:pt x="218165" y="329429"/>
                  </a:lnTo>
                  <a:lnTo>
                    <a:pt x="206990" y="281408"/>
                  </a:lnTo>
                  <a:lnTo>
                    <a:pt x="191505" y="234526"/>
                  </a:lnTo>
                  <a:lnTo>
                    <a:pt x="171779" y="189086"/>
                  </a:lnTo>
                  <a:lnTo>
                    <a:pt x="147882" y="145390"/>
                  </a:lnTo>
                  <a:lnTo>
                    <a:pt x="119885" y="103739"/>
                  </a:lnTo>
                  <a:lnTo>
                    <a:pt x="153849" y="58046"/>
                  </a:lnTo>
                  <a:lnTo>
                    <a:pt x="0" y="0"/>
                  </a:lnTo>
                  <a:lnTo>
                    <a:pt x="71231" y="169197"/>
                  </a:lnTo>
                  <a:lnTo>
                    <a:pt x="105179" y="123525"/>
                  </a:lnTo>
                  <a:lnTo>
                    <a:pt x="133962" y="168099"/>
                  </a:lnTo>
                  <a:lnTo>
                    <a:pt x="157913" y="214969"/>
                  </a:lnTo>
                  <a:lnTo>
                    <a:pt x="176945" y="263745"/>
                  </a:lnTo>
                  <a:lnTo>
                    <a:pt x="190968" y="314034"/>
                  </a:lnTo>
                  <a:lnTo>
                    <a:pt x="199895" y="365446"/>
                  </a:lnTo>
                  <a:lnTo>
                    <a:pt x="203637" y="417589"/>
                  </a:lnTo>
                  <a:lnTo>
                    <a:pt x="202106" y="470072"/>
                  </a:lnTo>
                  <a:lnTo>
                    <a:pt x="195214" y="522503"/>
                  </a:lnTo>
                  <a:lnTo>
                    <a:pt x="218351" y="526875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2200" y="3190285"/>
              <a:ext cx="90805" cy="848360"/>
            </a:xfrm>
            <a:custGeom>
              <a:avLst/>
              <a:gdLst/>
              <a:ahLst/>
              <a:cxnLst/>
              <a:rect l="l" t="t" r="r" b="b"/>
              <a:pathLst>
                <a:path w="90804" h="848360">
                  <a:moveTo>
                    <a:pt x="90801" y="848314"/>
                  </a:moveTo>
                  <a:lnTo>
                    <a:pt x="55457" y="847719"/>
                  </a:lnTo>
                  <a:lnTo>
                    <a:pt x="26594" y="846097"/>
                  </a:lnTo>
                  <a:lnTo>
                    <a:pt x="7135" y="843692"/>
                  </a:lnTo>
                  <a:lnTo>
                    <a:pt x="0" y="840747"/>
                  </a:lnTo>
                  <a:lnTo>
                    <a:pt x="0" y="7566"/>
                  </a:lnTo>
                  <a:lnTo>
                    <a:pt x="7135" y="4621"/>
                  </a:lnTo>
                  <a:lnTo>
                    <a:pt x="26594" y="2216"/>
                  </a:lnTo>
                  <a:lnTo>
                    <a:pt x="55457" y="594"/>
                  </a:lnTo>
                  <a:lnTo>
                    <a:pt x="90801" y="0"/>
                  </a:lnTo>
                </a:path>
              </a:pathLst>
            </a:custGeom>
            <a:ln w="285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410837" y="3384803"/>
            <a:ext cx="705485" cy="44323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64135">
              <a:lnSpc>
                <a:spcPts val="1610"/>
              </a:lnSpc>
              <a:spcBef>
                <a:spcPts val="21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“fence” (1.5IQR)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1461" y="4030979"/>
            <a:ext cx="50863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003470"/>
                </a:solidFill>
                <a:latin typeface="Arial"/>
                <a:cs typeface="Arial"/>
              </a:rPr>
              <a:t>outlier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244789" y="4240316"/>
            <a:ext cx="288290" cy="430530"/>
            <a:chOff x="4247227" y="4240316"/>
            <a:chExt cx="288290" cy="430530"/>
          </a:xfrm>
        </p:grpSpPr>
        <p:sp>
          <p:nvSpPr>
            <p:cNvPr id="20" name="object 20"/>
            <p:cNvSpPr/>
            <p:nvPr/>
          </p:nvSpPr>
          <p:spPr>
            <a:xfrm>
              <a:off x="4248814" y="4241904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0" y="19819"/>
                  </a:lnTo>
                  <a:lnTo>
                    <a:pt x="38350" y="47271"/>
                  </a:lnTo>
                  <a:lnTo>
                    <a:pt x="73901" y="77932"/>
                  </a:lnTo>
                  <a:lnTo>
                    <a:pt x="106473" y="111579"/>
                  </a:lnTo>
                  <a:lnTo>
                    <a:pt x="135885" y="147988"/>
                  </a:lnTo>
                  <a:lnTo>
                    <a:pt x="161956" y="186937"/>
                  </a:lnTo>
                  <a:lnTo>
                    <a:pt x="184507" y="228201"/>
                  </a:lnTo>
                  <a:lnTo>
                    <a:pt x="203357" y="271557"/>
                  </a:lnTo>
                  <a:lnTo>
                    <a:pt x="146544" y="274821"/>
                  </a:lnTo>
                  <a:lnTo>
                    <a:pt x="248757" y="427314"/>
                  </a:lnTo>
                  <a:lnTo>
                    <a:pt x="284808" y="266879"/>
                  </a:lnTo>
                  <a:lnTo>
                    <a:pt x="227968" y="270144"/>
                  </a:lnTo>
                  <a:lnTo>
                    <a:pt x="208416" y="223574"/>
                  </a:lnTo>
                  <a:lnTo>
                    <a:pt x="184799" y="179245"/>
                  </a:lnTo>
                  <a:lnTo>
                    <a:pt x="157316" y="137410"/>
                  </a:lnTo>
                  <a:lnTo>
                    <a:pt x="126166" y="98317"/>
                  </a:lnTo>
                  <a:lnTo>
                    <a:pt x="91549" y="62217"/>
                  </a:lnTo>
                  <a:lnTo>
                    <a:pt x="53665" y="29361"/>
                  </a:lnTo>
                  <a:lnTo>
                    <a:pt x="12713" y="0"/>
                  </a:lnTo>
                  <a:close/>
                </a:path>
              </a:pathLst>
            </a:custGeom>
            <a:solidFill>
              <a:srgbClr val="003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48815" y="4241903"/>
              <a:ext cx="285115" cy="427355"/>
            </a:xfrm>
            <a:custGeom>
              <a:avLst/>
              <a:gdLst/>
              <a:ahLst/>
              <a:cxnLst/>
              <a:rect l="l" t="t" r="r" b="b"/>
              <a:pathLst>
                <a:path w="285114" h="427354">
                  <a:moveTo>
                    <a:pt x="12713" y="0"/>
                  </a:moveTo>
                  <a:lnTo>
                    <a:pt x="53665" y="29361"/>
                  </a:lnTo>
                  <a:lnTo>
                    <a:pt x="91549" y="62217"/>
                  </a:lnTo>
                  <a:lnTo>
                    <a:pt x="126165" y="98317"/>
                  </a:lnTo>
                  <a:lnTo>
                    <a:pt x="157315" y="137410"/>
                  </a:lnTo>
                  <a:lnTo>
                    <a:pt x="184798" y="179245"/>
                  </a:lnTo>
                  <a:lnTo>
                    <a:pt x="208416" y="223573"/>
                  </a:lnTo>
                  <a:lnTo>
                    <a:pt x="227968" y="270143"/>
                  </a:lnTo>
                  <a:lnTo>
                    <a:pt x="284807" y="266879"/>
                  </a:lnTo>
                  <a:lnTo>
                    <a:pt x="248756" y="427314"/>
                  </a:lnTo>
                  <a:lnTo>
                    <a:pt x="146542" y="274820"/>
                  </a:lnTo>
                  <a:lnTo>
                    <a:pt x="203356" y="271557"/>
                  </a:lnTo>
                  <a:lnTo>
                    <a:pt x="184506" y="228200"/>
                  </a:lnTo>
                  <a:lnTo>
                    <a:pt x="161955" y="186936"/>
                  </a:lnTo>
                  <a:lnTo>
                    <a:pt x="135884" y="147988"/>
                  </a:lnTo>
                  <a:lnTo>
                    <a:pt x="106472" y="111579"/>
                  </a:lnTo>
                  <a:lnTo>
                    <a:pt x="73901" y="77932"/>
                  </a:lnTo>
                  <a:lnTo>
                    <a:pt x="38350" y="47271"/>
                  </a:lnTo>
                  <a:lnTo>
                    <a:pt x="0" y="19819"/>
                  </a:lnTo>
                  <a:lnTo>
                    <a:pt x="12713" y="0"/>
                  </a:lnTo>
                  <a:close/>
                </a:path>
              </a:pathLst>
            </a:custGeom>
            <a:ln w="317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48E23F52-B810-E407-5045-73E479A087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Boxplot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DE47DB4-46CD-9DBC-16FD-78245D2BA836}"/>
              </a:ext>
            </a:extLst>
          </p:cNvPr>
          <p:cNvSpPr/>
          <p:nvPr/>
        </p:nvSpPr>
        <p:spPr>
          <a:xfrm>
            <a:off x="8531491" y="4669258"/>
            <a:ext cx="108417" cy="10203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4953" y="713584"/>
            <a:ext cx="609790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“jitter” to show actual values</a:t>
            </a:r>
          </a:p>
          <a:p>
            <a:r>
              <a:rPr dirty="0"/>
              <a:t>Reference lines can help provide context</a:t>
            </a:r>
          </a:p>
          <a:p>
            <a:r>
              <a:rPr dirty="0"/>
              <a:t>Can use annotations to show statistical significance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1694" y="2239109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EFD89D-79BA-00D2-C6CE-C81634B44D9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Boxplot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Used to show </a:t>
            </a:r>
            <a:r>
              <a:rPr lang="en-US" b="1" dirty="0"/>
              <a:t>one quantitative variable X one quantitative variable</a:t>
            </a:r>
          </a:p>
          <a:p>
            <a:r>
              <a:rPr lang="en-US" dirty="0"/>
              <a:t>Shows</a:t>
            </a:r>
            <a:r>
              <a:rPr dirty="0"/>
              <a:t> the </a:t>
            </a:r>
            <a:r>
              <a:rPr b="1" dirty="0"/>
              <a:t>relationship</a:t>
            </a:r>
            <a:r>
              <a:rPr dirty="0"/>
              <a:t> between </a:t>
            </a:r>
            <a:r>
              <a:rPr lang="en-US" dirty="0"/>
              <a:t>the two variables</a:t>
            </a:r>
            <a:endParaRPr dirty="0"/>
          </a:p>
          <a:p>
            <a:r>
              <a:rPr dirty="0"/>
              <a:t>Each point in the plot represents an observation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  <p:pic>
        <p:nvPicPr>
          <p:cNvPr id="9" name="Picture 8" descr="A graph showing a number of weight&#10;&#10;Description automatically generated">
            <a:extLst>
              <a:ext uri="{FF2B5EF4-FFF2-40B4-BE49-F238E27FC236}">
                <a16:creationId xmlns:a16="http://schemas.microsoft.com/office/drawing/2014/main" id="{676E692A-136D-AF04-718D-2A26ED88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444750"/>
            <a:ext cx="7772400" cy="413071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96016" y="678414"/>
            <a:ext cx="8613921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color or symbol to show </a:t>
            </a:r>
            <a:r>
              <a:rPr lang="en-US" b="1" dirty="0"/>
              <a:t>one quantitative variable X one quantitative variable X one categorical variable</a:t>
            </a:r>
          </a:p>
          <a:p>
            <a:r>
              <a:rPr lang="en-US" dirty="0"/>
              <a:t>This highlights groups </a:t>
            </a:r>
          </a:p>
          <a:p>
            <a:r>
              <a:rPr dirty="0"/>
              <a:t>Sometimes useful to show a trend line (regression)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816" y="2860431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C1FF6C-DABC-EB5E-7783-1462AFA5A5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2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4632" y="713584"/>
            <a:ext cx="696214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Can use to show </a:t>
            </a:r>
            <a:r>
              <a:rPr lang="en-US" b="1" dirty="0"/>
              <a:t>many combinations of one quantitative variable X one quantitative variable </a:t>
            </a:r>
          </a:p>
          <a:p>
            <a:r>
              <a:rPr lang="en-US" dirty="0"/>
              <a:t>Combines </a:t>
            </a:r>
            <a:r>
              <a:rPr dirty="0"/>
              <a:t>multiple scatterplots into a matrix to show </a:t>
            </a:r>
            <a:r>
              <a:rPr b="1" dirty="0"/>
              <a:t>additional relationships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5436" y="2414292"/>
            <a:ext cx="6009645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F07A36-2CEC-74E3-9A5D-2CBB94B92F3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Scatterplot</a:t>
            </a:r>
            <a:r>
              <a:rPr lang="en-US" spc="-150" dirty="0"/>
              <a:t> </a:t>
            </a:r>
            <a:r>
              <a:rPr lang="en-US" spc="-100" dirty="0"/>
              <a:t>matrix</a:t>
            </a:r>
            <a:r>
              <a:rPr lang="en-US" spc="-150" dirty="0"/>
              <a:t> </a:t>
            </a:r>
            <a:r>
              <a:rPr lang="en-US" spc="-70" dirty="0"/>
              <a:t>(SPLOM)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Shows the </a:t>
            </a:r>
            <a:r>
              <a:rPr b="1" dirty="0"/>
              <a:t>trend </a:t>
            </a:r>
            <a:r>
              <a:rPr lang="en-US" b="1" dirty="0"/>
              <a:t>of </a:t>
            </a:r>
            <a:r>
              <a:rPr b="1" dirty="0"/>
              <a:t>one </a:t>
            </a:r>
            <a:r>
              <a:rPr lang="en-US" b="1" dirty="0"/>
              <a:t>quantitative </a:t>
            </a:r>
            <a:r>
              <a:rPr b="1" dirty="0"/>
              <a:t>variable</a:t>
            </a:r>
            <a:r>
              <a:rPr dirty="0"/>
              <a:t>, often </a:t>
            </a:r>
            <a:r>
              <a:rPr b="1" dirty="0"/>
              <a:t>over time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  <p:pic>
        <p:nvPicPr>
          <p:cNvPr id="1026" name="Picture 2" descr="ggplot2 line plot - R software and data visualization">
            <a:extLst>
              <a:ext uri="{FF2B5EF4-FFF2-40B4-BE49-F238E27FC236}">
                <a16:creationId xmlns:a16="http://schemas.microsoft.com/office/drawing/2014/main" id="{BAE366AF-CDB3-FFB1-EA7D-65EE36321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062" y="1758585"/>
            <a:ext cx="4601183" cy="460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84295" y="701861"/>
            <a:ext cx="7818755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Multiple lines </a:t>
            </a:r>
            <a:r>
              <a:rPr lang="en-US" dirty="0"/>
              <a:t>allow </a:t>
            </a:r>
            <a:r>
              <a:rPr lang="en-US" b="1" dirty="0"/>
              <a:t>comparison of trends</a:t>
            </a:r>
            <a:endParaRPr lang="en-US" dirty="0"/>
          </a:p>
          <a:p>
            <a:r>
              <a:rPr lang="en-US" dirty="0"/>
              <a:t>C</a:t>
            </a:r>
            <a:r>
              <a:rPr dirty="0"/>
              <a:t>an show </a:t>
            </a:r>
            <a:r>
              <a:rPr lang="en-US" dirty="0"/>
              <a:t>one quantitative variable across groups</a:t>
            </a:r>
            <a:r>
              <a:rPr dirty="0"/>
              <a:t>, or </a:t>
            </a:r>
            <a:r>
              <a:rPr lang="en-US" dirty="0"/>
              <a:t>multiple quantitative variables (if they have the same scale)</a:t>
            </a:r>
            <a:endParaRPr dirty="0"/>
          </a:p>
          <a:p>
            <a:r>
              <a:rPr dirty="0"/>
              <a:t>Highlights “position switches”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3387" y="2684586"/>
            <a:ext cx="5940569" cy="37301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D9B2F3-0476-B5F6-8A19-75323C38C74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Line</a:t>
            </a:r>
            <a:r>
              <a:rPr lang="en-US" spc="-175" dirty="0"/>
              <a:t> </a:t>
            </a:r>
            <a:r>
              <a:rPr lang="en-US" spc="-75" dirty="0"/>
              <a:t>chart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3105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1565" y="797170"/>
            <a:ext cx="5546713" cy="55988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46123" y="3617192"/>
            <a:ext cx="2470274" cy="28200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76CCD7-A557-7E47-0B1A-8A3BBC67CB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0" dirty="0"/>
              <a:t>Multiple</a:t>
            </a:r>
            <a:r>
              <a:rPr lang="en-US" spc="-180" dirty="0"/>
              <a:t> </a:t>
            </a:r>
            <a:r>
              <a:rPr lang="en-US" spc="-95" dirty="0"/>
              <a:t>variables:</a:t>
            </a:r>
            <a:r>
              <a:rPr lang="en-US" spc="-175" dirty="0"/>
              <a:t> </a:t>
            </a:r>
            <a:r>
              <a:rPr lang="en-US" spc="-85" dirty="0"/>
              <a:t>line</a:t>
            </a:r>
            <a:r>
              <a:rPr lang="en-US" spc="-180" dirty="0"/>
              <a:t> </a:t>
            </a:r>
            <a:r>
              <a:rPr lang="en-US" spc="-95" dirty="0"/>
              <a:t>chart</a:t>
            </a:r>
            <a:r>
              <a:rPr lang="en-US" spc="-175" dirty="0"/>
              <a:t> </a:t>
            </a:r>
            <a:r>
              <a:rPr lang="en-US" spc="-90" dirty="0"/>
              <a:t>matrix?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26290" y="805623"/>
            <a:ext cx="8553269" cy="52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8;p23">
            <a:extLst>
              <a:ext uri="{FF2B5EF4-FFF2-40B4-BE49-F238E27FC236}">
                <a16:creationId xmlns:a16="http://schemas.microsoft.com/office/drawing/2014/main" id="{E0D0BFF5-B9FA-FA9D-E680-C74A7455A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96" y="2209799"/>
            <a:ext cx="3143377" cy="1891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What is visualization?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A5FFD49-EEE1-0DB5-0B03-AED7F123BA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5" dirty="0"/>
              <a:t>Parallel Coordinates Plot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1C6452-B181-2202-8AD6-99DCCB2D9B11}"/>
              </a:ext>
            </a:extLst>
          </p:cNvPr>
          <p:cNvSpPr txBox="1"/>
          <p:nvPr/>
        </p:nvSpPr>
        <p:spPr>
          <a:xfrm>
            <a:off x="3660531" y="690046"/>
            <a:ext cx="8278550" cy="2575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Supports (pairwise) </a:t>
            </a:r>
            <a:r>
              <a:rPr lang="en-US" b="1" dirty="0"/>
              <a:t>comparison of a collection of quantitative variables</a:t>
            </a:r>
          </a:p>
          <a:p>
            <a:r>
              <a:rPr lang="en-US" dirty="0"/>
              <a:t>Each axis represents one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different scales, typically you normalize them </a:t>
            </a:r>
          </a:p>
          <a:p>
            <a:r>
              <a:rPr lang="en-US" dirty="0"/>
              <a:t>Each line represents one observation (connecting the associated values along each axis)</a:t>
            </a:r>
          </a:p>
          <a:p>
            <a:r>
              <a:rPr lang="en-US" dirty="0"/>
              <a:t>Axis order matters!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86D1E5-91B2-2B70-B816-AA7234F5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21" y="3265110"/>
            <a:ext cx="5662247" cy="377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1A70C7-C051-E68B-3654-24A32A7EADD9}"/>
              </a:ext>
            </a:extLst>
          </p:cNvPr>
          <p:cNvSpPr txBox="1"/>
          <p:nvPr/>
        </p:nvSpPr>
        <p:spPr>
          <a:xfrm>
            <a:off x="9451727" y="6167954"/>
            <a:ext cx="3628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www.data</a:t>
            </a:r>
            <a:r>
              <a:rPr lang="en-US" dirty="0"/>
              <a:t>-to-</a:t>
            </a:r>
            <a:r>
              <a:rPr lang="en-US" dirty="0" err="1"/>
              <a:t>viz.com</a:t>
            </a:r>
            <a:r>
              <a:rPr lang="en-US" dirty="0"/>
              <a:t>/graph/</a:t>
            </a:r>
            <a:r>
              <a:rPr lang="en-US" dirty="0" err="1"/>
              <a:t>parallel.html</a:t>
            </a:r>
            <a:endParaRPr lang="en-US" dirty="0"/>
          </a:p>
        </p:txBody>
      </p:sp>
      <p:pic>
        <p:nvPicPr>
          <p:cNvPr id="2052" name="Picture 4" descr="parallel coordinates">
            <a:extLst>
              <a:ext uri="{FF2B5EF4-FFF2-40B4-BE49-F238E27FC236}">
                <a16:creationId xmlns:a16="http://schemas.microsoft.com/office/drawing/2014/main" id="{A06E5E38-97B2-2169-BFAE-2F7B8A6A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3265110"/>
            <a:ext cx="7543800" cy="363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185ADB3-3E53-DA37-6718-C8CBB70230AD}"/>
              </a:ext>
            </a:extLst>
          </p:cNvPr>
          <p:cNvSpPr txBox="1"/>
          <p:nvPr/>
        </p:nvSpPr>
        <p:spPr>
          <a:xfrm>
            <a:off x="11007970" y="4136862"/>
            <a:ext cx="11840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visflow.org</a:t>
            </a:r>
            <a:r>
              <a:rPr lang="en-US" dirty="0"/>
              <a:t>/node/visualization/parallel-</a:t>
            </a:r>
            <a:r>
              <a:rPr lang="en-US" dirty="0" err="1"/>
              <a:t>coordinates.html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7739" y="690138"/>
            <a:ext cx="762918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graph data</a:t>
            </a:r>
          </a:p>
          <a:p>
            <a:r>
              <a:rPr dirty="0"/>
              <a:t>Useful for showing the </a:t>
            </a:r>
            <a:r>
              <a:rPr b="1" dirty="0"/>
              <a:t>relationships between entities</a:t>
            </a:r>
          </a:p>
          <a:p>
            <a:r>
              <a:rPr dirty="0"/>
              <a:t>Can use color, size, etc. to encode additional information</a:t>
            </a:r>
          </a:p>
          <a:p>
            <a:r>
              <a:rPr dirty="0"/>
              <a:t>Caveat: network diagrams quickly become hairballs for large, dense data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2571" y="2291861"/>
            <a:ext cx="8229600" cy="43708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F9A2AC-FC67-2776-320E-DAC8ED9297A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/>
              <a:t>Network</a:t>
            </a:r>
            <a:endParaRPr lang="en-US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Shows </a:t>
            </a:r>
            <a:r>
              <a:rPr lang="en-US" b="1" dirty="0"/>
              <a:t>geographic (spatial) data </a:t>
            </a:r>
          </a:p>
          <a:p>
            <a:r>
              <a:rPr dirty="0"/>
              <a:t>Useful for analysis with a strong geographic component</a:t>
            </a:r>
          </a:p>
          <a:p>
            <a:r>
              <a:rPr dirty="0"/>
              <a:t>Filled maps (choropleth) vs. points</a:t>
            </a:r>
          </a:p>
          <a:p>
            <a:r>
              <a:rPr dirty="0"/>
              <a:t>Remember: color scale comparisons are harder for humans than size comparisons!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6245" y="2594807"/>
            <a:ext cx="7301539" cy="38837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45841" y="709676"/>
            <a:ext cx="7909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354965" indent="-342265">
              <a:spcBef>
                <a:spcPts val="100"/>
              </a:spcBef>
              <a:buChar char="•"/>
              <a:tabLst>
                <a:tab pos="354965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lang="en-US" dirty="0"/>
              <a:t>Remember to map the correct data to your visual channels 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4B5F76-0DF0-8AC8-086F-85D847313F6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55" dirty="0"/>
              <a:t>Map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BF5C660-1CAE-35D8-5C07-7D7C229A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620" y="1347724"/>
            <a:ext cx="76200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1529430A-6C5B-960D-C8FE-02C8951A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20" y="1123837"/>
            <a:ext cx="6507480" cy="54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CBCC-5DB6-FBBC-F081-C237DB27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34739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124691" y="2247900"/>
            <a:ext cx="2840182" cy="1908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Perhaps a more helpful question:</a:t>
            </a:r>
            <a:endParaRPr dirty="0"/>
          </a:p>
        </p:txBody>
      </p:sp>
      <p:sp>
        <p:nvSpPr>
          <p:cNvPr id="201" name="Google Shape;201;p25"/>
          <p:cNvSpPr txBox="1">
            <a:spLocks noGrp="1"/>
          </p:cNvSpPr>
          <p:nvPr>
            <p:ph idx="1"/>
          </p:nvPr>
        </p:nvSpPr>
        <p:spPr>
          <a:xfrm>
            <a:off x="3491346" y="2646218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What are some ways </a:t>
            </a:r>
            <a:endParaRPr dirty="0"/>
          </a:p>
          <a:p>
            <a:pPr marL="0" indent="0" algn="ctr">
              <a:spcBef>
                <a:spcPts val="640"/>
              </a:spcBef>
              <a:buNone/>
            </a:pPr>
            <a:r>
              <a:rPr lang="en-US" sz="3200" dirty="0"/>
              <a:t>a “visualization” can be </a:t>
            </a:r>
            <a:r>
              <a:rPr lang="en-US" sz="3200" b="1" dirty="0"/>
              <a:t>useful</a:t>
            </a:r>
            <a:r>
              <a:rPr lang="en-US" sz="3200" dirty="0"/>
              <a:t>?</a:t>
            </a:r>
            <a:endParaRPr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193964" y="1989828"/>
            <a:ext cx="2821577" cy="258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spot trends?</a:t>
            </a:r>
            <a:endParaRPr dirty="0"/>
          </a:p>
        </p:txBody>
      </p:sp>
      <p:sp>
        <p:nvSpPr>
          <p:cNvPr id="207" name="Google Shape;207;p26"/>
          <p:cNvSpPr txBox="1">
            <a:spLocks noGrp="1"/>
          </p:cNvSpPr>
          <p:nvPr>
            <p:ph idx="1"/>
          </p:nvPr>
        </p:nvSpPr>
        <p:spPr>
          <a:xfrm>
            <a:off x="3338950" y="921321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indent="-182880">
              <a:spcBef>
                <a:spcPts val="0"/>
              </a:spcBef>
            </a:pPr>
            <a:r>
              <a:rPr lang="en-US"/>
              <a:t>In 1854, cholera broke out in London</a:t>
            </a:r>
            <a:endParaRPr/>
          </a:p>
          <a:p>
            <a:pPr marL="457200" lvl="1" indent="-190500"/>
            <a:r>
              <a:rPr lang="en-US"/>
              <a:t>127 people near Broad St. died within 3 days</a:t>
            </a:r>
            <a:endParaRPr/>
          </a:p>
          <a:p>
            <a:pPr marL="457200" lvl="1" indent="-190500"/>
            <a:r>
              <a:rPr lang="en-US"/>
              <a:t>616 people died within 30 days</a:t>
            </a:r>
            <a:endParaRPr/>
          </a:p>
          <a:p>
            <a:pPr marL="182880" indent="-182880"/>
            <a:r>
              <a:rPr lang="en-US"/>
              <a:t>Initial explanation: </a:t>
            </a:r>
            <a:endParaRPr/>
          </a:p>
          <a:p>
            <a:pPr marL="0" indent="0" algn="ctr">
              <a:buNone/>
            </a:pPr>
            <a:r>
              <a:rPr lang="en-US" i="1"/>
              <a:t>“Miasma in the atmosphere”</a:t>
            </a:r>
            <a:endParaRPr/>
          </a:p>
          <a:p>
            <a:pPr marL="182880" indent="-182880"/>
            <a:r>
              <a:rPr lang="en-US"/>
              <a:t>Dr. John Snow was the first to link the outbreak to </a:t>
            </a:r>
            <a:r>
              <a:rPr lang="en-US" b="1"/>
              <a:t>contaminated water</a:t>
            </a:r>
            <a:endParaRPr/>
          </a:p>
          <a:p>
            <a:pPr marL="182880" indent="-182880"/>
            <a:r>
              <a:rPr lang="en-US"/>
              <a:t>How did he do it?</a:t>
            </a:r>
            <a:endParaRPr/>
          </a:p>
          <a:p>
            <a:pPr marL="457200" lvl="1" indent="-190500"/>
            <a:r>
              <a:rPr lang="en-US"/>
              <a:t>Talked to local residents</a:t>
            </a:r>
            <a:endParaRPr/>
          </a:p>
          <a:p>
            <a:pPr marL="457200" lvl="1" indent="-190500"/>
            <a:r>
              <a:rPr lang="en-US"/>
              <a:t>Identified a water pump as  a likely source</a:t>
            </a:r>
            <a:endParaRPr/>
          </a:p>
          <a:p>
            <a:pPr marL="457200" lvl="1" indent="-190500"/>
            <a:r>
              <a:rPr lang="en-US"/>
              <a:t>Used maps to illustrate his theory</a:t>
            </a:r>
            <a:endParaRPr/>
          </a:p>
          <a:p>
            <a:pPr marL="457200" lvl="1" indent="-190500"/>
            <a:r>
              <a:rPr lang="en-US"/>
              <a:t>Convinced authorities to disable the pump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548750" y="6176144"/>
            <a:ext cx="66294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1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More info here: http://en.wikipedia.org/wiki/1854_Broad_Street_cholera_outbreak 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9" name="Google Shape;209;p26" descr="Screen Shot 2015-02-18 at 12.43.25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7974" y="1988121"/>
            <a:ext cx="282157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 descr="Screen Shot 2015-02-18 at 12.39.04 AM.png"/>
          <p:cNvPicPr preferRelativeResize="0"/>
          <p:nvPr/>
        </p:nvPicPr>
        <p:blipFill rotWithShape="1">
          <a:blip r:embed="rId4">
            <a:alphaModFix/>
          </a:blip>
          <a:srcRect b="11845"/>
          <a:stretch/>
        </p:blipFill>
        <p:spPr>
          <a:xfrm>
            <a:off x="3338950" y="768922"/>
            <a:ext cx="8610600" cy="538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 rot="1800000">
            <a:off x="8440247" y="3476390"/>
            <a:ext cx="914400" cy="533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defTabSz="914400">
              <a:buClr>
                <a:srgbClr val="000000"/>
              </a:buClr>
            </a:pPr>
            <a:endParaRPr kern="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5424054" y="919017"/>
            <a:ext cx="6172200" cy="3733800"/>
            <a:chOff x="2362200" y="1219200"/>
            <a:chExt cx="6172200" cy="3733800"/>
          </a:xfrm>
        </p:grpSpPr>
        <p:sp>
          <p:nvSpPr>
            <p:cNvPr id="217" name="Google Shape;217;p27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76200" y="2222500"/>
            <a:ext cx="3124200" cy="2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help you explore?</a:t>
            </a:r>
            <a:endParaRPr dirty="0"/>
          </a:p>
        </p:txBody>
      </p:sp>
      <p:grpSp>
        <p:nvGrpSpPr>
          <p:cNvPr id="221" name="Google Shape;221;p27"/>
          <p:cNvGrpSpPr/>
          <p:nvPr/>
        </p:nvGrpSpPr>
        <p:grpSpPr>
          <a:xfrm>
            <a:off x="4738254" y="766617"/>
            <a:ext cx="5715000" cy="5562600"/>
            <a:chOff x="1676400" y="1168400"/>
            <a:chExt cx="5715000" cy="5562600"/>
          </a:xfrm>
        </p:grpSpPr>
        <p:grpSp>
          <p:nvGrpSpPr>
            <p:cNvPr id="222" name="Google Shape;222;p27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223" name="Google Shape;223;p27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 defTabSz="914400">
                    <a:buClr>
                      <a:srgbClr val="000000"/>
                    </a:buClr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8" name="Google Shape;228;p27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666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 defTabSz="914400">
                  <a:buClr>
                    <a:srgbClr val="000000"/>
                  </a:buClr>
                </a:pPr>
                <a:endParaRPr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2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400">
                <a:buClr>
                  <a:srgbClr val="000000"/>
                </a:buClr>
              </a:pPr>
              <a:endParaRPr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F55498-9121-CF06-0FBD-6C50269F70CF}"/>
              </a:ext>
            </a:extLst>
          </p:cNvPr>
          <p:cNvSpPr txBox="1"/>
          <p:nvPr/>
        </p:nvSpPr>
        <p:spPr>
          <a:xfrm>
            <a:off x="3834739" y="5615817"/>
            <a:ext cx="79139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https://informationisbeautiful.net/visualizations/global-food-supply-where-does-all-the-worlds-food-go/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A close-up of a website&#10;&#10;Description automatically generated">
            <a:extLst>
              <a:ext uri="{FF2B5EF4-FFF2-40B4-BE49-F238E27FC236}">
                <a16:creationId xmlns:a16="http://schemas.microsoft.com/office/drawing/2014/main" id="{A1E400A9-7A03-D13D-4042-9C395545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910" y="423298"/>
            <a:ext cx="8492544" cy="50377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235527" y="2168235"/>
            <a:ext cx="2673928" cy="26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Does it tell a story?</a:t>
            </a:r>
            <a:endParaRPr dirty="0"/>
          </a:p>
        </p:txBody>
      </p:sp>
      <p:pic>
        <p:nvPicPr>
          <p:cNvPr id="237" name="Google Shape;237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46763" y="1047690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5410200" y="6400800"/>
            <a:ext cx="5181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Hans Rosling’s 200 Countries, 200 Years, 4 Minutes – The Joy of Stats – BBC Four</a:t>
            </a: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r" defTabSz="914400">
              <a:buClr>
                <a:srgbClr val="000000"/>
              </a:buClr>
            </a:pPr>
            <a:r>
              <a:rPr lang="en-US" sz="1000" kern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https://www.youtube.com/watch?v=jbkSRLYSojo</a:t>
            </a:r>
            <a:endParaRPr sz="1000" kern="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1487</Words>
  <Application>Microsoft Macintosh PowerPoint</Application>
  <PresentationFormat>Widescreen</PresentationFormat>
  <Paragraphs>310</Paragraphs>
  <Slides>54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Visual Analytics– Visualization 101</vt:lpstr>
      <vt:lpstr>Plan for Today</vt:lpstr>
      <vt:lpstr>Reminder</vt:lpstr>
      <vt:lpstr>What is visualization?</vt:lpstr>
      <vt:lpstr>What is visualization?</vt:lpstr>
      <vt:lpstr>Perhaps a more helpful question:</vt:lpstr>
      <vt:lpstr>Does it help you spot trends?</vt:lpstr>
      <vt:lpstr>Does it help you explore?</vt:lpstr>
      <vt:lpstr>Does it tell a story?</vt:lpstr>
      <vt:lpstr>Visualization (def.)</vt:lpstr>
      <vt:lpstr>Wait… what is “data”?</vt:lpstr>
      <vt:lpstr>Data: a definition</vt:lpstr>
      <vt:lpstr>Data: a definition</vt:lpstr>
      <vt:lpstr>PowerPoint Presentation</vt:lpstr>
      <vt:lpstr>One way to think about this:</vt:lpstr>
      <vt:lpstr>Data</vt:lpstr>
      <vt:lpstr>Data  Visuals</vt:lpstr>
      <vt:lpstr>Data  Visuals</vt:lpstr>
      <vt:lpstr>Data  Visuals</vt:lpstr>
      <vt:lpstr>Data  Visuals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Visual Channels / Dimensions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Data  Visuals</vt:lpstr>
      <vt:lpstr>Key question for this course</vt:lpstr>
      <vt:lpstr>Answer: it depends</vt:lpstr>
      <vt:lpstr>A sampling of visualization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26</cp:revision>
  <dcterms:created xsi:type="dcterms:W3CDTF">2023-08-03T18:49:17Z</dcterms:created>
  <dcterms:modified xsi:type="dcterms:W3CDTF">2024-09-09T19:17:14Z</dcterms:modified>
</cp:coreProperties>
</file>